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89" r:id="rId3"/>
    <p:sldId id="277" r:id="rId4"/>
    <p:sldId id="286" r:id="rId5"/>
    <p:sldId id="287" r:id="rId6"/>
    <p:sldId id="278" r:id="rId7"/>
    <p:sldId id="279" r:id="rId8"/>
    <p:sldId id="280" r:id="rId9"/>
    <p:sldId id="282" r:id="rId10"/>
    <p:sldId id="283" r:id="rId11"/>
    <p:sldId id="281" r:id="rId12"/>
    <p:sldId id="263" r:id="rId13"/>
    <p:sldId id="266" r:id="rId14"/>
    <p:sldId id="267" r:id="rId15"/>
    <p:sldId id="268" r:id="rId16"/>
    <p:sldId id="284" r:id="rId17"/>
    <p:sldId id="285" r:id="rId18"/>
    <p:sldId id="290" r:id="rId19"/>
    <p:sldId id="288" r:id="rId20"/>
    <p:sldId id="271" r:id="rId21"/>
    <p:sldId id="272" r:id="rId22"/>
    <p:sldId id="273" r:id="rId23"/>
    <p:sldId id="274" r:id="rId24"/>
    <p:sldId id="275" r:id="rId25"/>
    <p:sldId id="291" r:id="rId26"/>
    <p:sldId id="27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DCB20A-C2DE-4216-997D-A7BCBF2B88A3}" type="doc">
      <dgm:prSet loTypeId="urn:microsoft.com/office/officeart/2005/8/layout/radial1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3A852D4-3EB8-4641-8DCB-DF4585B7A9E9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Экологическое образование дошкольников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862F1F5-C253-4256-A80A-27F524A4D2BC}" type="parTrans" cxnId="{FB8F4560-EA56-46C3-9F07-C02C534378A3}">
      <dgm:prSet/>
      <dgm:spPr/>
      <dgm:t>
        <a:bodyPr/>
        <a:lstStyle/>
        <a:p>
          <a:endParaRPr lang="ru-RU"/>
        </a:p>
      </dgm:t>
    </dgm:pt>
    <dgm:pt modelId="{6C53BB3A-A4FE-4393-AD2E-4F9D297B4698}" type="sibTrans" cxnId="{FB8F4560-EA56-46C3-9F07-C02C534378A3}">
      <dgm:prSet/>
      <dgm:spPr/>
      <dgm:t>
        <a:bodyPr/>
        <a:lstStyle/>
        <a:p>
          <a:endParaRPr lang="ru-RU"/>
        </a:p>
      </dgm:t>
    </dgm:pt>
    <dgm:pt modelId="{5425C9B0-5FE5-411D-8774-AD60FCB91BE0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Экологическое просвещение родителей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12A811D-BE0E-40F5-8AED-37ED56404B3D}" type="parTrans" cxnId="{A8B4748B-195D-46F3-BAF7-FE55BF62F72D}">
      <dgm:prSet/>
      <dgm:spPr/>
      <dgm:t>
        <a:bodyPr/>
        <a:lstStyle/>
        <a:p>
          <a:endParaRPr lang="ru-RU"/>
        </a:p>
      </dgm:t>
    </dgm:pt>
    <dgm:pt modelId="{A7F1DF72-378C-477D-8CCB-BCA3E43DEE6A}" type="sibTrans" cxnId="{A8B4748B-195D-46F3-BAF7-FE55BF62F72D}">
      <dgm:prSet/>
      <dgm:spPr/>
      <dgm:t>
        <a:bodyPr/>
        <a:lstStyle/>
        <a:p>
          <a:endParaRPr lang="ru-RU"/>
        </a:p>
      </dgm:t>
    </dgm:pt>
    <dgm:pt modelId="{6D856648-B418-4951-8D03-678DF3141A57}">
      <dgm:prSet phldrT="[Текст]" custT="1"/>
      <dgm:spPr/>
      <dgm:t>
        <a:bodyPr/>
        <a:lstStyle/>
        <a:p>
          <a:r>
            <a:rPr lang="ru-RU" sz="14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Оценка окружающей среды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25B269-9F10-470E-B06D-46827B185EE7}" type="parTrans" cxnId="{0B52A52F-C59C-4CBD-90CB-D2D95AA9DA44}">
      <dgm:prSet/>
      <dgm:spPr/>
      <dgm:t>
        <a:bodyPr/>
        <a:lstStyle/>
        <a:p>
          <a:endParaRPr lang="ru-RU"/>
        </a:p>
      </dgm:t>
    </dgm:pt>
    <dgm:pt modelId="{305D68A8-A27A-4853-9451-E1AD97063170}" type="sibTrans" cxnId="{0B52A52F-C59C-4CBD-90CB-D2D95AA9DA44}">
      <dgm:prSet/>
      <dgm:spPr/>
      <dgm:t>
        <a:bodyPr/>
        <a:lstStyle/>
        <a:p>
          <a:endParaRPr lang="ru-RU"/>
        </a:p>
      </dgm:t>
    </dgm:pt>
    <dgm:pt modelId="{76EAE7F8-A771-4022-B8C7-B2BCC41B9CD1}">
      <dgm:prSet phldrT="[Текст]" custT="1"/>
      <dgm:spPr/>
      <dgm:t>
        <a:bodyPr/>
        <a:lstStyle/>
        <a:p>
          <a:r>
            <a:rPr lang="ru-RU" sz="14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Экологизация РППС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80436E2-2850-4704-BE76-129D7CE3B902}" type="parTrans" cxnId="{CC41D101-3C20-48C3-B982-3178FFF29F07}">
      <dgm:prSet/>
      <dgm:spPr/>
      <dgm:t>
        <a:bodyPr/>
        <a:lstStyle/>
        <a:p>
          <a:endParaRPr lang="ru-RU"/>
        </a:p>
      </dgm:t>
    </dgm:pt>
    <dgm:pt modelId="{F43FB26F-30BB-492C-A9E5-8A0498694B35}" type="sibTrans" cxnId="{CC41D101-3C20-48C3-B982-3178FFF29F07}">
      <dgm:prSet/>
      <dgm:spPr/>
      <dgm:t>
        <a:bodyPr/>
        <a:lstStyle/>
        <a:p>
          <a:endParaRPr lang="ru-RU"/>
        </a:p>
      </dgm:t>
    </dgm:pt>
    <dgm:pt modelId="{58611B2B-BC02-49CD-B81B-F89CBC3C82F9}">
      <dgm:prSet phldrT="[Текст]" custT="1"/>
      <dgm:spPr/>
      <dgm:t>
        <a:bodyPr/>
        <a:lstStyle/>
        <a:p>
          <a:r>
            <a:rPr lang="ru-RU" sz="14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Координация работы с социумом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E1A32C-C2FE-4631-B8DC-DEB442D2911B}" type="parTrans" cxnId="{AC543A4E-61B9-4836-8426-6350B25BEF95}">
      <dgm:prSet/>
      <dgm:spPr/>
      <dgm:t>
        <a:bodyPr/>
        <a:lstStyle/>
        <a:p>
          <a:endParaRPr lang="ru-RU"/>
        </a:p>
      </dgm:t>
    </dgm:pt>
    <dgm:pt modelId="{8AF3A929-9BBF-481A-8CDE-6A97E8707322}" type="sibTrans" cxnId="{AC543A4E-61B9-4836-8426-6350B25BEF95}">
      <dgm:prSet/>
      <dgm:spPr/>
      <dgm:t>
        <a:bodyPr/>
        <a:lstStyle/>
        <a:p>
          <a:endParaRPr lang="ru-RU"/>
        </a:p>
      </dgm:t>
    </dgm:pt>
    <dgm:pt modelId="{2C75D050-951B-42E3-B963-B9CE3A2F8E26}">
      <dgm:prSet custT="1"/>
      <dgm:spPr/>
      <dgm:t>
        <a:bodyPr/>
        <a:lstStyle/>
        <a:p>
          <a:r>
            <a:rPr lang="ru-RU" sz="14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Подготовка и переподготовка кадров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5CEFEA7-22CF-453B-9A08-5E9290FEAED0}" type="parTrans" cxnId="{5FB973A3-B2CA-4C4D-AD2E-815FA2E81D18}">
      <dgm:prSet/>
      <dgm:spPr/>
      <dgm:t>
        <a:bodyPr/>
        <a:lstStyle/>
        <a:p>
          <a:endParaRPr lang="ru-RU"/>
        </a:p>
      </dgm:t>
    </dgm:pt>
    <dgm:pt modelId="{03D1E7B4-BD73-4EBC-814F-46007BCBAEDE}" type="sibTrans" cxnId="{5FB973A3-B2CA-4C4D-AD2E-815FA2E81D18}">
      <dgm:prSet/>
      <dgm:spPr/>
      <dgm:t>
        <a:bodyPr/>
        <a:lstStyle/>
        <a:p>
          <a:endParaRPr lang="ru-RU"/>
        </a:p>
      </dgm:t>
    </dgm:pt>
    <dgm:pt modelId="{61E247D7-1732-44FF-97D1-66F14488A721}">
      <dgm:prSet custT="1"/>
      <dgm:spPr/>
      <dgm:t>
        <a:bodyPr/>
        <a:lstStyle/>
        <a:p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Экологизация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различных видов деятельности дошкольников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481F089-82F8-4C14-A405-B527674B9BB7}" type="parTrans" cxnId="{EA701FC9-30EF-478E-9430-9121DF3F5D36}">
      <dgm:prSet/>
      <dgm:spPr/>
      <dgm:t>
        <a:bodyPr/>
        <a:lstStyle/>
        <a:p>
          <a:endParaRPr lang="ru-RU"/>
        </a:p>
      </dgm:t>
    </dgm:pt>
    <dgm:pt modelId="{EC2191DB-09B1-4A54-8E58-EB4BAF00D5FB}" type="sibTrans" cxnId="{EA701FC9-30EF-478E-9430-9121DF3F5D36}">
      <dgm:prSet/>
      <dgm:spPr/>
      <dgm:t>
        <a:bodyPr/>
        <a:lstStyle/>
        <a:p>
          <a:endParaRPr lang="ru-RU"/>
        </a:p>
      </dgm:t>
    </dgm:pt>
    <dgm:pt modelId="{CE2CB0E7-BE46-4DB5-AE97-91E0FEEF39D3}" type="pres">
      <dgm:prSet presAssocID="{38DCB20A-C2DE-4216-997D-A7BCBF2B88A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C036C3-88FC-411F-B902-0F1FF0ECD51C}" type="pres">
      <dgm:prSet presAssocID="{63A852D4-3EB8-4641-8DCB-DF4585B7A9E9}" presName="centerShape" presStyleLbl="node0" presStyleIdx="0" presStyleCnt="1" custScaleX="108925"/>
      <dgm:spPr/>
      <dgm:t>
        <a:bodyPr/>
        <a:lstStyle/>
        <a:p>
          <a:endParaRPr lang="ru-RU"/>
        </a:p>
      </dgm:t>
    </dgm:pt>
    <dgm:pt modelId="{F889B21A-33B0-494A-8A78-E7B6E4656671}" type="pres">
      <dgm:prSet presAssocID="{8481F089-82F8-4C14-A405-B527674B9BB7}" presName="Name9" presStyleLbl="parChTrans1D2" presStyleIdx="0" presStyleCnt="6"/>
      <dgm:spPr/>
      <dgm:t>
        <a:bodyPr/>
        <a:lstStyle/>
        <a:p>
          <a:endParaRPr lang="ru-RU"/>
        </a:p>
      </dgm:t>
    </dgm:pt>
    <dgm:pt modelId="{B42EFD30-91FA-41D9-8216-12D8DD1F3253}" type="pres">
      <dgm:prSet presAssocID="{8481F089-82F8-4C14-A405-B527674B9BB7}" presName="connTx" presStyleLbl="parChTrans1D2" presStyleIdx="0" presStyleCnt="6"/>
      <dgm:spPr/>
      <dgm:t>
        <a:bodyPr/>
        <a:lstStyle/>
        <a:p>
          <a:endParaRPr lang="ru-RU"/>
        </a:p>
      </dgm:t>
    </dgm:pt>
    <dgm:pt modelId="{357D95B0-C56E-446A-81AF-1DCE1F00CE32}" type="pres">
      <dgm:prSet presAssocID="{61E247D7-1732-44FF-97D1-66F14488A721}" presName="node" presStyleLbl="node1" presStyleIdx="0" presStyleCnt="6" custScaleX="110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142E8-7850-48D5-87E5-F5C05C027B10}" type="pres">
      <dgm:prSet presAssocID="{D12A811D-BE0E-40F5-8AED-37ED56404B3D}" presName="Name9" presStyleLbl="parChTrans1D2" presStyleIdx="1" presStyleCnt="6"/>
      <dgm:spPr/>
      <dgm:t>
        <a:bodyPr/>
        <a:lstStyle/>
        <a:p>
          <a:endParaRPr lang="ru-RU"/>
        </a:p>
      </dgm:t>
    </dgm:pt>
    <dgm:pt modelId="{1FA10678-86C7-4735-A7A8-B6908C1B47AF}" type="pres">
      <dgm:prSet presAssocID="{D12A811D-BE0E-40F5-8AED-37ED56404B3D}" presName="connTx" presStyleLbl="parChTrans1D2" presStyleIdx="1" presStyleCnt="6"/>
      <dgm:spPr/>
      <dgm:t>
        <a:bodyPr/>
        <a:lstStyle/>
        <a:p>
          <a:endParaRPr lang="ru-RU"/>
        </a:p>
      </dgm:t>
    </dgm:pt>
    <dgm:pt modelId="{5451D958-71DD-43E1-B78A-A5380B3A1FC3}" type="pres">
      <dgm:prSet presAssocID="{5425C9B0-5FE5-411D-8774-AD60FCB91BE0}" presName="node" presStyleLbl="node1" presStyleIdx="1" presStyleCnt="6" custScaleX="1060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D8AB17-1FD0-4607-B662-D527CECE8FC2}" type="pres">
      <dgm:prSet presAssocID="{4425B269-9F10-470E-B06D-46827B185EE7}" presName="Name9" presStyleLbl="parChTrans1D2" presStyleIdx="2" presStyleCnt="6"/>
      <dgm:spPr/>
      <dgm:t>
        <a:bodyPr/>
        <a:lstStyle/>
        <a:p>
          <a:endParaRPr lang="ru-RU"/>
        </a:p>
      </dgm:t>
    </dgm:pt>
    <dgm:pt modelId="{34868E80-1CC5-4722-809C-13C714EB1CC0}" type="pres">
      <dgm:prSet presAssocID="{4425B269-9F10-470E-B06D-46827B185EE7}" presName="connTx" presStyleLbl="parChTrans1D2" presStyleIdx="2" presStyleCnt="6"/>
      <dgm:spPr/>
      <dgm:t>
        <a:bodyPr/>
        <a:lstStyle/>
        <a:p>
          <a:endParaRPr lang="ru-RU"/>
        </a:p>
      </dgm:t>
    </dgm:pt>
    <dgm:pt modelId="{098FAA12-B4D7-41FE-8D37-BF488035AA0E}" type="pres">
      <dgm:prSet presAssocID="{6D856648-B418-4951-8D03-678DF3141A5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FC25D-38CD-478C-BD89-EDEBA9A641F0}" type="pres">
      <dgm:prSet presAssocID="{480436E2-2850-4704-BE76-129D7CE3B902}" presName="Name9" presStyleLbl="parChTrans1D2" presStyleIdx="3" presStyleCnt="6"/>
      <dgm:spPr/>
      <dgm:t>
        <a:bodyPr/>
        <a:lstStyle/>
        <a:p>
          <a:endParaRPr lang="ru-RU"/>
        </a:p>
      </dgm:t>
    </dgm:pt>
    <dgm:pt modelId="{655B3E0E-E64E-4108-A35A-0AA9AFD9EA3E}" type="pres">
      <dgm:prSet presAssocID="{480436E2-2850-4704-BE76-129D7CE3B902}" presName="connTx" presStyleLbl="parChTrans1D2" presStyleIdx="3" presStyleCnt="6"/>
      <dgm:spPr/>
      <dgm:t>
        <a:bodyPr/>
        <a:lstStyle/>
        <a:p>
          <a:endParaRPr lang="ru-RU"/>
        </a:p>
      </dgm:t>
    </dgm:pt>
    <dgm:pt modelId="{8E46F395-874C-47B0-9D2F-921328920D06}" type="pres">
      <dgm:prSet presAssocID="{76EAE7F8-A771-4022-B8C7-B2BCC41B9CD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679D2-A65F-4E68-8A67-C776B2385712}" type="pres">
      <dgm:prSet presAssocID="{05CEFEA7-22CF-453B-9A08-5E9290FEAED0}" presName="Name9" presStyleLbl="parChTrans1D2" presStyleIdx="4" presStyleCnt="6"/>
      <dgm:spPr/>
      <dgm:t>
        <a:bodyPr/>
        <a:lstStyle/>
        <a:p>
          <a:endParaRPr lang="ru-RU"/>
        </a:p>
      </dgm:t>
    </dgm:pt>
    <dgm:pt modelId="{55083FED-415C-473C-99BA-DFBEE5571A88}" type="pres">
      <dgm:prSet presAssocID="{05CEFEA7-22CF-453B-9A08-5E9290FEAED0}" presName="connTx" presStyleLbl="parChTrans1D2" presStyleIdx="4" presStyleCnt="6"/>
      <dgm:spPr/>
      <dgm:t>
        <a:bodyPr/>
        <a:lstStyle/>
        <a:p>
          <a:endParaRPr lang="ru-RU"/>
        </a:p>
      </dgm:t>
    </dgm:pt>
    <dgm:pt modelId="{22FB9C0A-8ADD-4786-B31E-00E0C1BD6AE2}" type="pres">
      <dgm:prSet presAssocID="{2C75D050-951B-42E3-B963-B9CE3A2F8E2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86777C-8681-4949-960E-DA2EE6F41F46}" type="pres">
      <dgm:prSet presAssocID="{4BE1A32C-C2FE-4631-B8DC-DEB442D2911B}" presName="Name9" presStyleLbl="parChTrans1D2" presStyleIdx="5" presStyleCnt="6"/>
      <dgm:spPr/>
      <dgm:t>
        <a:bodyPr/>
        <a:lstStyle/>
        <a:p>
          <a:endParaRPr lang="ru-RU"/>
        </a:p>
      </dgm:t>
    </dgm:pt>
    <dgm:pt modelId="{DD3048F4-6C16-46F9-B3BB-5A58503CF701}" type="pres">
      <dgm:prSet presAssocID="{4BE1A32C-C2FE-4631-B8DC-DEB442D2911B}" presName="connTx" presStyleLbl="parChTrans1D2" presStyleIdx="5" presStyleCnt="6"/>
      <dgm:spPr/>
      <dgm:t>
        <a:bodyPr/>
        <a:lstStyle/>
        <a:p>
          <a:endParaRPr lang="ru-RU"/>
        </a:p>
      </dgm:t>
    </dgm:pt>
    <dgm:pt modelId="{545D199A-AA90-4A70-B61E-EF5918040B16}" type="pres">
      <dgm:prSet presAssocID="{58611B2B-BC02-49CD-B81B-F89CBC3C82F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2B38DA-7FC0-4DA7-B3CE-3A11C901D542}" type="presOf" srcId="{480436E2-2850-4704-BE76-129D7CE3B902}" destId="{5DCFC25D-38CD-478C-BD89-EDEBA9A641F0}" srcOrd="0" destOrd="0" presId="urn:microsoft.com/office/officeart/2005/8/layout/radial1"/>
    <dgm:cxn modelId="{0B52A52F-C59C-4CBD-90CB-D2D95AA9DA44}" srcId="{63A852D4-3EB8-4641-8DCB-DF4585B7A9E9}" destId="{6D856648-B418-4951-8D03-678DF3141A57}" srcOrd="2" destOrd="0" parTransId="{4425B269-9F10-470E-B06D-46827B185EE7}" sibTransId="{305D68A8-A27A-4853-9451-E1AD97063170}"/>
    <dgm:cxn modelId="{31875FC5-165F-4F1D-8174-F2E05D9D009E}" type="presOf" srcId="{8481F089-82F8-4C14-A405-B527674B9BB7}" destId="{B42EFD30-91FA-41D9-8216-12D8DD1F3253}" srcOrd="1" destOrd="0" presId="urn:microsoft.com/office/officeart/2005/8/layout/radial1"/>
    <dgm:cxn modelId="{5E8FE8C0-0E6A-4D88-90B1-2B42643DF329}" type="presOf" srcId="{6D856648-B418-4951-8D03-678DF3141A57}" destId="{098FAA12-B4D7-41FE-8D37-BF488035AA0E}" srcOrd="0" destOrd="0" presId="urn:microsoft.com/office/officeart/2005/8/layout/radial1"/>
    <dgm:cxn modelId="{A8B4748B-195D-46F3-BAF7-FE55BF62F72D}" srcId="{63A852D4-3EB8-4641-8DCB-DF4585B7A9E9}" destId="{5425C9B0-5FE5-411D-8774-AD60FCB91BE0}" srcOrd="1" destOrd="0" parTransId="{D12A811D-BE0E-40F5-8AED-37ED56404B3D}" sibTransId="{A7F1DF72-378C-477D-8CCB-BCA3E43DEE6A}"/>
    <dgm:cxn modelId="{FB8F4560-EA56-46C3-9F07-C02C534378A3}" srcId="{38DCB20A-C2DE-4216-997D-A7BCBF2B88A3}" destId="{63A852D4-3EB8-4641-8DCB-DF4585B7A9E9}" srcOrd="0" destOrd="0" parTransId="{F862F1F5-C253-4256-A80A-27F524A4D2BC}" sibTransId="{6C53BB3A-A4FE-4393-AD2E-4F9D297B4698}"/>
    <dgm:cxn modelId="{AC543A4E-61B9-4836-8426-6350B25BEF95}" srcId="{63A852D4-3EB8-4641-8DCB-DF4585B7A9E9}" destId="{58611B2B-BC02-49CD-B81B-F89CBC3C82F9}" srcOrd="5" destOrd="0" parTransId="{4BE1A32C-C2FE-4631-B8DC-DEB442D2911B}" sibTransId="{8AF3A929-9BBF-481A-8CDE-6A97E8707322}"/>
    <dgm:cxn modelId="{CE00FE0D-010B-4C66-BBE0-734174B0834D}" type="presOf" srcId="{4425B269-9F10-470E-B06D-46827B185EE7}" destId="{34868E80-1CC5-4722-809C-13C714EB1CC0}" srcOrd="1" destOrd="0" presId="urn:microsoft.com/office/officeart/2005/8/layout/radial1"/>
    <dgm:cxn modelId="{FF8B63E4-BA87-4312-842F-3D626E935B09}" type="presOf" srcId="{480436E2-2850-4704-BE76-129D7CE3B902}" destId="{655B3E0E-E64E-4108-A35A-0AA9AFD9EA3E}" srcOrd="1" destOrd="0" presId="urn:microsoft.com/office/officeart/2005/8/layout/radial1"/>
    <dgm:cxn modelId="{1358868B-993C-4579-B46B-397D1E722D2D}" type="presOf" srcId="{76EAE7F8-A771-4022-B8C7-B2BCC41B9CD1}" destId="{8E46F395-874C-47B0-9D2F-921328920D06}" srcOrd="0" destOrd="0" presId="urn:microsoft.com/office/officeart/2005/8/layout/radial1"/>
    <dgm:cxn modelId="{5FB973A3-B2CA-4C4D-AD2E-815FA2E81D18}" srcId="{63A852D4-3EB8-4641-8DCB-DF4585B7A9E9}" destId="{2C75D050-951B-42E3-B963-B9CE3A2F8E26}" srcOrd="4" destOrd="0" parTransId="{05CEFEA7-22CF-453B-9A08-5E9290FEAED0}" sibTransId="{03D1E7B4-BD73-4EBC-814F-46007BCBAEDE}"/>
    <dgm:cxn modelId="{110B6FC7-8B58-4283-997E-120CC21444F3}" type="presOf" srcId="{D12A811D-BE0E-40F5-8AED-37ED56404B3D}" destId="{1FA10678-86C7-4735-A7A8-B6908C1B47AF}" srcOrd="1" destOrd="0" presId="urn:microsoft.com/office/officeart/2005/8/layout/radial1"/>
    <dgm:cxn modelId="{C96DB6AA-76E2-44F0-AEDD-6CB191247442}" type="presOf" srcId="{4BE1A32C-C2FE-4631-B8DC-DEB442D2911B}" destId="{D886777C-8681-4949-960E-DA2EE6F41F46}" srcOrd="0" destOrd="0" presId="urn:microsoft.com/office/officeart/2005/8/layout/radial1"/>
    <dgm:cxn modelId="{FE083D78-8B32-40F9-96D2-42CB86C49641}" type="presOf" srcId="{2C75D050-951B-42E3-B963-B9CE3A2F8E26}" destId="{22FB9C0A-8ADD-4786-B31E-00E0C1BD6AE2}" srcOrd="0" destOrd="0" presId="urn:microsoft.com/office/officeart/2005/8/layout/radial1"/>
    <dgm:cxn modelId="{EA701FC9-30EF-478E-9430-9121DF3F5D36}" srcId="{63A852D4-3EB8-4641-8DCB-DF4585B7A9E9}" destId="{61E247D7-1732-44FF-97D1-66F14488A721}" srcOrd="0" destOrd="0" parTransId="{8481F089-82F8-4C14-A405-B527674B9BB7}" sibTransId="{EC2191DB-09B1-4A54-8E58-EB4BAF00D5FB}"/>
    <dgm:cxn modelId="{F60D3FCA-2DE9-42EC-925C-E2A8A40C9F04}" type="presOf" srcId="{05CEFEA7-22CF-453B-9A08-5E9290FEAED0}" destId="{ABE679D2-A65F-4E68-8A67-C776B2385712}" srcOrd="0" destOrd="0" presId="urn:microsoft.com/office/officeart/2005/8/layout/radial1"/>
    <dgm:cxn modelId="{BF4CE839-47F9-46D1-A2C6-5228F44478A9}" type="presOf" srcId="{05CEFEA7-22CF-453B-9A08-5E9290FEAED0}" destId="{55083FED-415C-473C-99BA-DFBEE5571A88}" srcOrd="1" destOrd="0" presId="urn:microsoft.com/office/officeart/2005/8/layout/radial1"/>
    <dgm:cxn modelId="{1ABA77F2-6A57-46BB-B2C2-5945B93A3998}" type="presOf" srcId="{4425B269-9F10-470E-B06D-46827B185EE7}" destId="{47D8AB17-1FD0-4607-B662-D527CECE8FC2}" srcOrd="0" destOrd="0" presId="urn:microsoft.com/office/officeart/2005/8/layout/radial1"/>
    <dgm:cxn modelId="{651D7D57-DD5F-4010-BDED-2DCB8CA92209}" type="presOf" srcId="{61E247D7-1732-44FF-97D1-66F14488A721}" destId="{357D95B0-C56E-446A-81AF-1DCE1F00CE32}" srcOrd="0" destOrd="0" presId="urn:microsoft.com/office/officeart/2005/8/layout/radial1"/>
    <dgm:cxn modelId="{C4CACD3F-9735-4DF7-94AF-817C96D6A87A}" type="presOf" srcId="{D12A811D-BE0E-40F5-8AED-37ED56404B3D}" destId="{AD7142E8-7850-48D5-87E5-F5C05C027B10}" srcOrd="0" destOrd="0" presId="urn:microsoft.com/office/officeart/2005/8/layout/radial1"/>
    <dgm:cxn modelId="{E0D5E2CB-02A5-4C51-ACBA-102AE7FE370E}" type="presOf" srcId="{58611B2B-BC02-49CD-B81B-F89CBC3C82F9}" destId="{545D199A-AA90-4A70-B61E-EF5918040B16}" srcOrd="0" destOrd="0" presId="urn:microsoft.com/office/officeart/2005/8/layout/radial1"/>
    <dgm:cxn modelId="{0982D0D2-1B87-430F-8B13-BAE810EC85E6}" type="presOf" srcId="{5425C9B0-5FE5-411D-8774-AD60FCB91BE0}" destId="{5451D958-71DD-43E1-B78A-A5380B3A1FC3}" srcOrd="0" destOrd="0" presId="urn:microsoft.com/office/officeart/2005/8/layout/radial1"/>
    <dgm:cxn modelId="{BE140B94-E69F-4E95-81E8-D78DD70176A2}" type="presOf" srcId="{63A852D4-3EB8-4641-8DCB-DF4585B7A9E9}" destId="{CFC036C3-88FC-411F-B902-0F1FF0ECD51C}" srcOrd="0" destOrd="0" presId="urn:microsoft.com/office/officeart/2005/8/layout/radial1"/>
    <dgm:cxn modelId="{249A829A-E18D-4884-BA38-B22B3672E744}" type="presOf" srcId="{38DCB20A-C2DE-4216-997D-A7BCBF2B88A3}" destId="{CE2CB0E7-BE46-4DB5-AE97-91E0FEEF39D3}" srcOrd="0" destOrd="0" presId="urn:microsoft.com/office/officeart/2005/8/layout/radial1"/>
    <dgm:cxn modelId="{0EDEB522-A808-4881-BCD9-7BAEDB970F22}" type="presOf" srcId="{8481F089-82F8-4C14-A405-B527674B9BB7}" destId="{F889B21A-33B0-494A-8A78-E7B6E4656671}" srcOrd="0" destOrd="0" presId="urn:microsoft.com/office/officeart/2005/8/layout/radial1"/>
    <dgm:cxn modelId="{2788822B-74FA-4071-8FEE-4AA39F7D4C15}" type="presOf" srcId="{4BE1A32C-C2FE-4631-B8DC-DEB442D2911B}" destId="{DD3048F4-6C16-46F9-B3BB-5A58503CF701}" srcOrd="1" destOrd="0" presId="urn:microsoft.com/office/officeart/2005/8/layout/radial1"/>
    <dgm:cxn modelId="{CC41D101-3C20-48C3-B982-3178FFF29F07}" srcId="{63A852D4-3EB8-4641-8DCB-DF4585B7A9E9}" destId="{76EAE7F8-A771-4022-B8C7-B2BCC41B9CD1}" srcOrd="3" destOrd="0" parTransId="{480436E2-2850-4704-BE76-129D7CE3B902}" sibTransId="{F43FB26F-30BB-492C-A9E5-8A0498694B35}"/>
    <dgm:cxn modelId="{86E23B0A-639D-4B40-BEE8-F72C52713793}" type="presParOf" srcId="{CE2CB0E7-BE46-4DB5-AE97-91E0FEEF39D3}" destId="{CFC036C3-88FC-411F-B902-0F1FF0ECD51C}" srcOrd="0" destOrd="0" presId="urn:microsoft.com/office/officeart/2005/8/layout/radial1"/>
    <dgm:cxn modelId="{85CC4B44-3ADB-4521-B445-E6155D41F5D7}" type="presParOf" srcId="{CE2CB0E7-BE46-4DB5-AE97-91E0FEEF39D3}" destId="{F889B21A-33B0-494A-8A78-E7B6E4656671}" srcOrd="1" destOrd="0" presId="urn:microsoft.com/office/officeart/2005/8/layout/radial1"/>
    <dgm:cxn modelId="{018DB371-2305-4D62-B056-59334FE1E71B}" type="presParOf" srcId="{F889B21A-33B0-494A-8A78-E7B6E4656671}" destId="{B42EFD30-91FA-41D9-8216-12D8DD1F3253}" srcOrd="0" destOrd="0" presId="urn:microsoft.com/office/officeart/2005/8/layout/radial1"/>
    <dgm:cxn modelId="{1C151ED7-FF62-4E59-BBDD-DD735DB8609E}" type="presParOf" srcId="{CE2CB0E7-BE46-4DB5-AE97-91E0FEEF39D3}" destId="{357D95B0-C56E-446A-81AF-1DCE1F00CE32}" srcOrd="2" destOrd="0" presId="urn:microsoft.com/office/officeart/2005/8/layout/radial1"/>
    <dgm:cxn modelId="{BB5D4116-4076-44B3-B88C-F3FAD26665EB}" type="presParOf" srcId="{CE2CB0E7-BE46-4DB5-AE97-91E0FEEF39D3}" destId="{AD7142E8-7850-48D5-87E5-F5C05C027B10}" srcOrd="3" destOrd="0" presId="urn:microsoft.com/office/officeart/2005/8/layout/radial1"/>
    <dgm:cxn modelId="{9637B7AE-E604-4D12-B891-C6AA514B703D}" type="presParOf" srcId="{AD7142E8-7850-48D5-87E5-F5C05C027B10}" destId="{1FA10678-86C7-4735-A7A8-B6908C1B47AF}" srcOrd="0" destOrd="0" presId="urn:microsoft.com/office/officeart/2005/8/layout/radial1"/>
    <dgm:cxn modelId="{27CA12C7-A553-47E4-8764-0A993E5DA7C2}" type="presParOf" srcId="{CE2CB0E7-BE46-4DB5-AE97-91E0FEEF39D3}" destId="{5451D958-71DD-43E1-B78A-A5380B3A1FC3}" srcOrd="4" destOrd="0" presId="urn:microsoft.com/office/officeart/2005/8/layout/radial1"/>
    <dgm:cxn modelId="{526A9D82-3957-44AB-A811-BBE1645DB369}" type="presParOf" srcId="{CE2CB0E7-BE46-4DB5-AE97-91E0FEEF39D3}" destId="{47D8AB17-1FD0-4607-B662-D527CECE8FC2}" srcOrd="5" destOrd="0" presId="urn:microsoft.com/office/officeart/2005/8/layout/radial1"/>
    <dgm:cxn modelId="{9615184B-1956-41EA-8CAC-2059D9868D52}" type="presParOf" srcId="{47D8AB17-1FD0-4607-B662-D527CECE8FC2}" destId="{34868E80-1CC5-4722-809C-13C714EB1CC0}" srcOrd="0" destOrd="0" presId="urn:microsoft.com/office/officeart/2005/8/layout/radial1"/>
    <dgm:cxn modelId="{32714538-FCEE-43D5-940A-CE783868166E}" type="presParOf" srcId="{CE2CB0E7-BE46-4DB5-AE97-91E0FEEF39D3}" destId="{098FAA12-B4D7-41FE-8D37-BF488035AA0E}" srcOrd="6" destOrd="0" presId="urn:microsoft.com/office/officeart/2005/8/layout/radial1"/>
    <dgm:cxn modelId="{A1D259D8-5174-4293-9C55-36EF2895CB2E}" type="presParOf" srcId="{CE2CB0E7-BE46-4DB5-AE97-91E0FEEF39D3}" destId="{5DCFC25D-38CD-478C-BD89-EDEBA9A641F0}" srcOrd="7" destOrd="0" presId="urn:microsoft.com/office/officeart/2005/8/layout/radial1"/>
    <dgm:cxn modelId="{F60B157A-39AE-421A-9B3E-2B976F73A7C2}" type="presParOf" srcId="{5DCFC25D-38CD-478C-BD89-EDEBA9A641F0}" destId="{655B3E0E-E64E-4108-A35A-0AA9AFD9EA3E}" srcOrd="0" destOrd="0" presId="urn:microsoft.com/office/officeart/2005/8/layout/radial1"/>
    <dgm:cxn modelId="{0C766F4C-E9FD-421F-8F26-E5299801DE19}" type="presParOf" srcId="{CE2CB0E7-BE46-4DB5-AE97-91E0FEEF39D3}" destId="{8E46F395-874C-47B0-9D2F-921328920D06}" srcOrd="8" destOrd="0" presId="urn:microsoft.com/office/officeart/2005/8/layout/radial1"/>
    <dgm:cxn modelId="{B1E2E25D-F5BD-459D-B192-E55785E53CB7}" type="presParOf" srcId="{CE2CB0E7-BE46-4DB5-AE97-91E0FEEF39D3}" destId="{ABE679D2-A65F-4E68-8A67-C776B2385712}" srcOrd="9" destOrd="0" presId="urn:microsoft.com/office/officeart/2005/8/layout/radial1"/>
    <dgm:cxn modelId="{8658993F-4AC2-4D35-8639-97EECBFBD59C}" type="presParOf" srcId="{ABE679D2-A65F-4E68-8A67-C776B2385712}" destId="{55083FED-415C-473C-99BA-DFBEE5571A88}" srcOrd="0" destOrd="0" presId="urn:microsoft.com/office/officeart/2005/8/layout/radial1"/>
    <dgm:cxn modelId="{37C3FABD-C229-4531-9E46-2804C021E2BD}" type="presParOf" srcId="{CE2CB0E7-BE46-4DB5-AE97-91E0FEEF39D3}" destId="{22FB9C0A-8ADD-4786-B31E-00E0C1BD6AE2}" srcOrd="10" destOrd="0" presId="urn:microsoft.com/office/officeart/2005/8/layout/radial1"/>
    <dgm:cxn modelId="{5DBFAF3F-3463-41AE-93F5-DB6831FC865E}" type="presParOf" srcId="{CE2CB0E7-BE46-4DB5-AE97-91E0FEEF39D3}" destId="{D886777C-8681-4949-960E-DA2EE6F41F46}" srcOrd="11" destOrd="0" presId="urn:microsoft.com/office/officeart/2005/8/layout/radial1"/>
    <dgm:cxn modelId="{333CA2EC-2B61-4784-9998-D37672399334}" type="presParOf" srcId="{D886777C-8681-4949-960E-DA2EE6F41F46}" destId="{DD3048F4-6C16-46F9-B3BB-5A58503CF701}" srcOrd="0" destOrd="0" presId="urn:microsoft.com/office/officeart/2005/8/layout/radial1"/>
    <dgm:cxn modelId="{A3FD5F5F-5DF6-40F3-934C-3B4F98E22FC8}" type="presParOf" srcId="{CE2CB0E7-BE46-4DB5-AE97-91E0FEEF39D3}" destId="{545D199A-AA90-4A70-B61E-EF5918040B16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036C3-88FC-411F-B902-0F1FF0ECD51C}">
      <dsp:nvSpPr>
        <dsp:cNvPr id="0" name=""/>
        <dsp:cNvSpPr/>
      </dsp:nvSpPr>
      <dsp:spPr>
        <a:xfrm>
          <a:off x="3577008" y="2042863"/>
          <a:ext cx="1691685" cy="1553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Экологическое образование дошкольников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24750" y="2270305"/>
        <a:ext cx="1196201" cy="1098189"/>
      </dsp:txXfrm>
    </dsp:sp>
    <dsp:sp modelId="{F889B21A-33B0-494A-8A78-E7B6E4656671}">
      <dsp:nvSpPr>
        <dsp:cNvPr id="0" name=""/>
        <dsp:cNvSpPr/>
      </dsp:nvSpPr>
      <dsp:spPr>
        <a:xfrm rot="16200000">
          <a:off x="4188607" y="1792902"/>
          <a:ext cx="468485" cy="31437"/>
        </a:xfrm>
        <a:custGeom>
          <a:avLst/>
          <a:gdLst/>
          <a:ahLst/>
          <a:cxnLst/>
          <a:rect l="0" t="0" r="0" b="0"/>
          <a:pathLst>
            <a:path>
              <a:moveTo>
                <a:pt x="0" y="15718"/>
              </a:moveTo>
              <a:lnTo>
                <a:pt x="468485" y="15718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11138" y="1796908"/>
        <a:ext cx="23424" cy="23424"/>
      </dsp:txXfrm>
    </dsp:sp>
    <dsp:sp modelId="{357D95B0-C56E-446A-81AF-1DCE1F00CE32}">
      <dsp:nvSpPr>
        <dsp:cNvPr id="0" name=""/>
        <dsp:cNvSpPr/>
      </dsp:nvSpPr>
      <dsp:spPr>
        <a:xfrm>
          <a:off x="3563892" y="21304"/>
          <a:ext cx="1717916" cy="155307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Экологизация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различных видов деятельности дошкольников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15475" y="248746"/>
        <a:ext cx="1214750" cy="1098189"/>
      </dsp:txXfrm>
    </dsp:sp>
    <dsp:sp modelId="{AD7142E8-7850-48D5-87E5-F5C05C027B10}">
      <dsp:nvSpPr>
        <dsp:cNvPr id="0" name=""/>
        <dsp:cNvSpPr/>
      </dsp:nvSpPr>
      <dsp:spPr>
        <a:xfrm rot="19800000">
          <a:off x="5113153" y="2294302"/>
          <a:ext cx="383935" cy="31437"/>
        </a:xfrm>
        <a:custGeom>
          <a:avLst/>
          <a:gdLst/>
          <a:ahLst/>
          <a:cxnLst/>
          <a:rect l="0" t="0" r="0" b="0"/>
          <a:pathLst>
            <a:path>
              <a:moveTo>
                <a:pt x="0" y="15718"/>
              </a:moveTo>
              <a:lnTo>
                <a:pt x="383935" y="15718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95523" y="2300422"/>
        <a:ext cx="19196" cy="19196"/>
      </dsp:txXfrm>
    </dsp:sp>
    <dsp:sp modelId="{5451D958-71DD-43E1-B78A-A5380B3A1FC3}">
      <dsp:nvSpPr>
        <dsp:cNvPr id="0" name=""/>
        <dsp:cNvSpPr/>
      </dsp:nvSpPr>
      <dsp:spPr>
        <a:xfrm>
          <a:off x="5350256" y="1032083"/>
          <a:ext cx="1646630" cy="1553073"/>
        </a:xfrm>
        <a:prstGeom prst="ellipse">
          <a:avLst/>
        </a:prstGeom>
        <a:solidFill>
          <a:schemeClr val="accent2">
            <a:hueOff val="-1708698"/>
            <a:satOff val="4992"/>
            <a:lumOff val="-9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Экологическое просвещение родителей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91399" y="1259525"/>
        <a:ext cx="1164344" cy="1098189"/>
      </dsp:txXfrm>
    </dsp:sp>
    <dsp:sp modelId="{47D8AB17-1FD0-4607-B662-D527CECE8FC2}">
      <dsp:nvSpPr>
        <dsp:cNvPr id="0" name=""/>
        <dsp:cNvSpPr/>
      </dsp:nvSpPr>
      <dsp:spPr>
        <a:xfrm rot="1800000">
          <a:off x="5110856" y="3321634"/>
          <a:ext cx="418231" cy="31437"/>
        </a:xfrm>
        <a:custGeom>
          <a:avLst/>
          <a:gdLst/>
          <a:ahLst/>
          <a:cxnLst/>
          <a:rect l="0" t="0" r="0" b="0"/>
          <a:pathLst>
            <a:path>
              <a:moveTo>
                <a:pt x="0" y="15718"/>
              </a:moveTo>
              <a:lnTo>
                <a:pt x="418231" y="15718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09516" y="3326897"/>
        <a:ext cx="20911" cy="20911"/>
      </dsp:txXfrm>
    </dsp:sp>
    <dsp:sp modelId="{098FAA12-B4D7-41FE-8D37-BF488035AA0E}">
      <dsp:nvSpPr>
        <dsp:cNvPr id="0" name=""/>
        <dsp:cNvSpPr/>
      </dsp:nvSpPr>
      <dsp:spPr>
        <a:xfrm>
          <a:off x="5397035" y="3053642"/>
          <a:ext cx="1553073" cy="1553073"/>
        </a:xfrm>
        <a:prstGeom prst="ellipse">
          <a:avLst/>
        </a:prstGeom>
        <a:solidFill>
          <a:schemeClr val="accent2">
            <a:hueOff val="-3417396"/>
            <a:satOff val="9985"/>
            <a:lumOff val="-188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Оценка окружающей среды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24477" y="3281084"/>
        <a:ext cx="1098189" cy="1098189"/>
      </dsp:txXfrm>
    </dsp:sp>
    <dsp:sp modelId="{5DCFC25D-38CD-478C-BD89-EDEBA9A641F0}">
      <dsp:nvSpPr>
        <dsp:cNvPr id="0" name=""/>
        <dsp:cNvSpPr/>
      </dsp:nvSpPr>
      <dsp:spPr>
        <a:xfrm rot="5400000">
          <a:off x="4188607" y="3814460"/>
          <a:ext cx="468485" cy="31437"/>
        </a:xfrm>
        <a:custGeom>
          <a:avLst/>
          <a:gdLst/>
          <a:ahLst/>
          <a:cxnLst/>
          <a:rect l="0" t="0" r="0" b="0"/>
          <a:pathLst>
            <a:path>
              <a:moveTo>
                <a:pt x="0" y="15718"/>
              </a:moveTo>
              <a:lnTo>
                <a:pt x="468485" y="15718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11138" y="3818467"/>
        <a:ext cx="23424" cy="23424"/>
      </dsp:txXfrm>
    </dsp:sp>
    <dsp:sp modelId="{8E46F395-874C-47B0-9D2F-921328920D06}">
      <dsp:nvSpPr>
        <dsp:cNvPr id="0" name=""/>
        <dsp:cNvSpPr/>
      </dsp:nvSpPr>
      <dsp:spPr>
        <a:xfrm>
          <a:off x="3646314" y="4064422"/>
          <a:ext cx="1553073" cy="1553073"/>
        </a:xfrm>
        <a:prstGeom prst="ellipse">
          <a:avLst/>
        </a:prstGeom>
        <a:solidFill>
          <a:schemeClr val="accent2">
            <a:hueOff val="-5126094"/>
            <a:satOff val="14977"/>
            <a:lumOff val="-282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Экологизация РППС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73756" y="4291864"/>
        <a:ext cx="1098189" cy="1098189"/>
      </dsp:txXfrm>
    </dsp:sp>
    <dsp:sp modelId="{ABE679D2-A65F-4E68-8A67-C776B2385712}">
      <dsp:nvSpPr>
        <dsp:cNvPr id="0" name=""/>
        <dsp:cNvSpPr/>
      </dsp:nvSpPr>
      <dsp:spPr>
        <a:xfrm rot="9000000">
          <a:off x="3316613" y="3321634"/>
          <a:ext cx="418231" cy="31437"/>
        </a:xfrm>
        <a:custGeom>
          <a:avLst/>
          <a:gdLst/>
          <a:ahLst/>
          <a:cxnLst/>
          <a:rect l="0" t="0" r="0" b="0"/>
          <a:pathLst>
            <a:path>
              <a:moveTo>
                <a:pt x="0" y="15718"/>
              </a:moveTo>
              <a:lnTo>
                <a:pt x="418231" y="15718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515273" y="3326897"/>
        <a:ext cx="20911" cy="20911"/>
      </dsp:txXfrm>
    </dsp:sp>
    <dsp:sp modelId="{22FB9C0A-8ADD-4786-B31E-00E0C1BD6AE2}">
      <dsp:nvSpPr>
        <dsp:cNvPr id="0" name=""/>
        <dsp:cNvSpPr/>
      </dsp:nvSpPr>
      <dsp:spPr>
        <a:xfrm>
          <a:off x="1895592" y="3053642"/>
          <a:ext cx="1553073" cy="1553073"/>
        </a:xfrm>
        <a:prstGeom prst="ellipse">
          <a:avLst/>
        </a:prstGeom>
        <a:solidFill>
          <a:schemeClr val="accent2">
            <a:hueOff val="-6834792"/>
            <a:satOff val="19970"/>
            <a:lumOff val="-3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Подготовка и переподготовка кадров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23034" y="3281084"/>
        <a:ext cx="1098189" cy="1098189"/>
      </dsp:txXfrm>
    </dsp:sp>
    <dsp:sp modelId="{D886777C-8681-4949-960E-DA2EE6F41F46}">
      <dsp:nvSpPr>
        <dsp:cNvPr id="0" name=""/>
        <dsp:cNvSpPr/>
      </dsp:nvSpPr>
      <dsp:spPr>
        <a:xfrm rot="12600000">
          <a:off x="3316613" y="2285728"/>
          <a:ext cx="418231" cy="31437"/>
        </a:xfrm>
        <a:custGeom>
          <a:avLst/>
          <a:gdLst/>
          <a:ahLst/>
          <a:cxnLst/>
          <a:rect l="0" t="0" r="0" b="0"/>
          <a:pathLst>
            <a:path>
              <a:moveTo>
                <a:pt x="0" y="15718"/>
              </a:moveTo>
              <a:lnTo>
                <a:pt x="418231" y="15718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515273" y="2290990"/>
        <a:ext cx="20911" cy="20911"/>
      </dsp:txXfrm>
    </dsp:sp>
    <dsp:sp modelId="{545D199A-AA90-4A70-B61E-EF5918040B16}">
      <dsp:nvSpPr>
        <dsp:cNvPr id="0" name=""/>
        <dsp:cNvSpPr/>
      </dsp:nvSpPr>
      <dsp:spPr>
        <a:xfrm>
          <a:off x="1895592" y="1032083"/>
          <a:ext cx="1553073" cy="1553073"/>
        </a:xfrm>
        <a:prstGeom prst="ellipse">
          <a:avLst/>
        </a:prstGeom>
        <a:solidFill>
          <a:schemeClr val="accent2">
            <a:hueOff val="-8543491"/>
            <a:satOff val="24962"/>
            <a:lumOff val="-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Координация работы с социумом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23034" y="1259525"/>
        <a:ext cx="1098189" cy="1098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6D1AC52-E533-4672-BF77-8D505BE2C859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DBB34C4-B016-40D4-8893-FF0E8737D3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AC52-E533-4672-BF77-8D505BE2C859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34C4-B016-40D4-8893-FF0E8737D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AC52-E533-4672-BF77-8D505BE2C859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34C4-B016-40D4-8893-FF0E8737D3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AC52-E533-4672-BF77-8D505BE2C859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34C4-B016-40D4-8893-FF0E8737D3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6D1AC52-E533-4672-BF77-8D505BE2C859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DBB34C4-B016-40D4-8893-FF0E8737D3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AC52-E533-4672-BF77-8D505BE2C859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34C4-B016-40D4-8893-FF0E8737D3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AC52-E533-4672-BF77-8D505BE2C859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34C4-B016-40D4-8893-FF0E8737D3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AC52-E533-4672-BF77-8D505BE2C859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34C4-B016-40D4-8893-FF0E8737D3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AC52-E533-4672-BF77-8D505BE2C859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34C4-B016-40D4-8893-FF0E8737D3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AC52-E533-4672-BF77-8D505BE2C859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34C4-B016-40D4-8893-FF0E8737D3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AC52-E533-4672-BF77-8D505BE2C859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34C4-B016-40D4-8893-FF0E8737D3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D1AC52-E533-4672-BF77-8D505BE2C859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DBB34C4-B016-40D4-8893-FF0E8737D3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59632" y="3717032"/>
            <a:ext cx="6858000" cy="990600"/>
          </a:xfrm>
        </p:spPr>
        <p:txBody>
          <a:bodyPr>
            <a:noAutofit/>
          </a:bodyPr>
          <a:lstStyle/>
          <a:p>
            <a:r>
              <a:rPr lang="ru-RU" sz="2400" dirty="0" smtClean="0"/>
              <a:t>ЭКОЛОГИЧЕСКОЕ ОБРАЗОВАНИЕ ДОШКОЛЬНИКОВ В РАЗНЫХ ВИДАХ ДЕЯТЕЛЬНОСТИ</a:t>
            </a:r>
            <a:endParaRPr lang="ru-RU" sz="2400" dirty="0"/>
          </a:p>
        </p:txBody>
      </p:sp>
      <p:pic>
        <p:nvPicPr>
          <p:cNvPr id="29700" name="Picture 4" descr="http://ugranow.ru/wp-content/uploads/2016/04/3dd73ccf82994a017c51c6f90f2029d6_w960_h2048.jpeg"/>
          <p:cNvPicPr>
            <a:picLocks noChangeAspect="1" noChangeArrowheads="1"/>
          </p:cNvPicPr>
          <p:nvPr/>
        </p:nvPicPr>
        <p:blipFill>
          <a:blip r:embed="rId2" cstate="print"/>
          <a:srcRect t="12096" b="3233"/>
          <a:stretch>
            <a:fillRect/>
          </a:stretch>
        </p:blipFill>
        <p:spPr bwMode="auto">
          <a:xfrm>
            <a:off x="2339752" y="116632"/>
            <a:ext cx="4320480" cy="34641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РАЗЛИЧИЯ МЕЖДУ ПОДХОДАМИ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79512" y="1556792"/>
          <a:ext cx="8784976" cy="4089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92488"/>
                <a:gridCol w="4392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Старая (традиционная) парадигма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Новая (</a:t>
                      </a:r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биоцентрическая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) парадигма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Сурки не наносят большого вреда растениям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Сурки питаются растениями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Вредные и полезные организмы, опасные и съедобные, красивые и некрасивые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Роль каждого организма в природе (на отдельных примерах), их место в пищевых цепочках,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самоценность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Акцент на выращивание культурных растений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Акцент на общении с объектами естественной природы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Срезание веток, сбор гербария, отлов диких животных для коллекций и наблюдений в детском саду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наблюдений за объектами непосредственно в природе, без нанесения ущерба организмам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СИСТЕМА ЭКОЛОГИЧЕСКОГО ОБРАЗОВАНИЯ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1219200"/>
          <a:ext cx="889248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flipV="1">
            <a:off x="3059832" y="2060848"/>
            <a:ext cx="576064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203848" y="5661248"/>
            <a:ext cx="504056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 flipV="1">
            <a:off x="2411760" y="3717032"/>
            <a:ext cx="72008" cy="5760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92080" y="1988840"/>
            <a:ext cx="576064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5220072" y="5661248"/>
            <a:ext cx="504056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6300192" y="3789040"/>
            <a:ext cx="72008" cy="5040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498080" cy="70609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ВИДЫ ДЕЯТЕЛЬНОСТИ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754176" cy="594928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для детей дошкольного возраста (3 года - 8 лет) 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игровая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включая сюжетно-ролевую игру, игру с правилами и другие виды игры, 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коммуникативная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(общение и взаимодействие со взрослыми и сверстниками), 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познавательно-исследовательская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(исследования объектов окружающего мира и экспериментирования с ними), 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восприятие художественной литературы и фольклора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самообслуживание и элементарный бытовой труд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(в помещении и на улице), 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конструирование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 разного материала, включая конструкторы, модули, бумагу, природный и иной материал, 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изобразительная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(рисование, лепка, аппликация), 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музыкальная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(восприятие и понимание смысла музыкальных произведений, пение, музыкально-ритмические движения, игры на детских музыкальных инструментах)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двигательная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(овладение основными движениями) формы активности ребенка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643192" cy="8047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виды и формы </a:t>
            </a: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образовательной</a:t>
            </a:r>
            <a:br>
              <a:rPr lang="ru-RU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деятельности воспитателя с 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детьми</a:t>
            </a:r>
            <a:endParaRPr lang="ru-RU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</p:nvPr>
        </p:nvGraphicFramePr>
        <p:xfrm>
          <a:off x="395288" y="1125538"/>
          <a:ext cx="8353176" cy="5570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1136"/>
                <a:gridCol w="561204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Игровая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 marT="215998" marB="0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  <a:r>
                        <a:rPr kumimoji="0" lang="ru-RU" sz="2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Сюжетно-ролевые игры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Игры с правилами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Развивающие игры и другие виды игр</a:t>
                      </a:r>
                    </a:p>
                  </a:txBody>
                  <a:tcPr marL="68400" marR="68400" marT="215998" marB="0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Коммуникативная</a:t>
                      </a:r>
                    </a:p>
                  </a:txBody>
                  <a:tcPr marL="68400" marR="68400" marT="7200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-НОД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Беседа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Речевые ситуации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Составление и отгадывание загадок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Проблемно-игровые ситуации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Коммуникативные игры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Драматизация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Реализация проекта</a:t>
                      </a:r>
                    </a:p>
                  </a:txBody>
                  <a:tcPr marL="68400" marR="68400" marT="72000" marB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Познавательно-исследовательская</a:t>
                      </a:r>
                    </a:p>
                  </a:txBody>
                  <a:tcPr marL="68400" marR="68400" marT="16200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87313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 НОД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87313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 Наблюдение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87313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 Экскурсия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87313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 Решение проблемных ситуаций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87313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 Экспериментирование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87313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 Коллекционирование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87313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 Моделирование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87313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Игры-путешествия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87313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Викторины, конкурсы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87313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Реализация проекта</a:t>
                      </a:r>
                    </a:p>
                  </a:txBody>
                  <a:tcPr marL="68400" marR="68400" marT="162000" marB="0" horzOverflow="overflow"/>
                </a:tc>
              </a:tr>
            </a:tbl>
          </a:graphicData>
        </a:graphic>
      </p:graphicFrame>
      <p:pic>
        <p:nvPicPr>
          <p:cNvPr id="1537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420938"/>
            <a:ext cx="2087562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8" name="Рисунок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797425"/>
            <a:ext cx="2160588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704856" cy="8047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виды и формы </a:t>
            </a: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образовательной</a:t>
            </a:r>
            <a:br>
              <a:rPr lang="ru-RU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деятельности воспитателя с 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детьми</a:t>
            </a:r>
            <a:endParaRPr lang="ru-RU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</p:nvPr>
        </p:nvGraphicFramePr>
        <p:xfrm>
          <a:off x="468312" y="1341438"/>
          <a:ext cx="8352159" cy="4751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3603"/>
                <a:gridCol w="5598556"/>
              </a:tblGrid>
              <a:tr h="146519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Восприятие художественной литературы и фольклора</a:t>
                      </a:r>
                    </a:p>
                  </a:txBody>
                  <a:tcPr marL="68400" marR="68400" marT="215998" marB="0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  <a:r>
                        <a:rPr kumimoji="0" lang="ru-RU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- Чтение, обсуждение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- Разучивание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- Реализация проекта и т.д.</a:t>
                      </a:r>
                    </a:p>
                  </a:txBody>
                  <a:tcPr marL="68400" marR="68400" marT="215998" marB="0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8798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Самообслуживание и элементарный бытовой труд </a:t>
                      </a:r>
                    </a:p>
                  </a:txBody>
                  <a:tcPr marL="68400" marR="68400" marT="7200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Дежурство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Поручения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Коллективный труд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Мастерская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Реализация проекта</a:t>
                      </a:r>
                    </a:p>
                  </a:txBody>
                  <a:tcPr marL="68400" marR="68400" marT="72000" marB="0" horzOverflow="overflow"/>
                </a:tc>
              </a:tr>
              <a:tr h="169867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Изобразительная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400" marR="68400" marT="16200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87313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 Рисование, </a:t>
                      </a:r>
                    </a:p>
                    <a:p>
                      <a:pPr marL="342900" marR="0" lvl="0" indent="-34290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87313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Лепка,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87313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 Аппликация</a:t>
                      </a:r>
                    </a:p>
                  </a:txBody>
                  <a:tcPr marL="68400" marR="68400" marT="162000" marB="0" horzOverflow="overflow"/>
                </a:tc>
              </a:tr>
            </a:tbl>
          </a:graphicData>
        </a:graphic>
      </p:graphicFrame>
      <p:pic>
        <p:nvPicPr>
          <p:cNvPr id="164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996952"/>
            <a:ext cx="15843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556792"/>
            <a:ext cx="15367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4581128"/>
            <a:ext cx="1169988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43192" cy="8047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виды и формы </a:t>
            </a: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образовательной</a:t>
            </a:r>
            <a:br>
              <a:rPr lang="ru-RU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деятельности воспитателя с 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детьми</a:t>
            </a:r>
            <a:endParaRPr lang="ru-RU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</p:nvPr>
        </p:nvGraphicFramePr>
        <p:xfrm>
          <a:off x="468312" y="1268413"/>
          <a:ext cx="8352159" cy="5068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3603"/>
                <a:gridCol w="5598556"/>
              </a:tblGrid>
              <a:tr h="129649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Конструирование</a:t>
                      </a:r>
                    </a:p>
                  </a:txBody>
                  <a:tcPr marL="68400" marR="68400" marT="162000" marB="0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87313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 Моделирование объектов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87313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из разного материала, включая конструкторы, модули, бумагу, природный и иной материал</a:t>
                      </a:r>
                    </a:p>
                  </a:txBody>
                  <a:tcPr marL="68400" marR="68400" marT="162000" marB="0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63758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Музыкальная</a:t>
                      </a:r>
                    </a:p>
                  </a:txBody>
                  <a:tcPr marL="68400" marR="68400" marT="162000" marB="0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87313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 Слушание (восприятие и понимание смысла музыкальных произведений),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87313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- Пение, музыкально-ритмические движения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87313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- игры на детских музыкальных инструментах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87313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 Реализация проекта</a:t>
                      </a:r>
                    </a:p>
                  </a:txBody>
                  <a:tcPr marL="68400" marR="68400" marT="162000" marB="0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3460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Двигательная</a:t>
                      </a:r>
                    </a:p>
                  </a:txBody>
                  <a:tcPr marL="68400" marR="68400" marT="7200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Подвижные игры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- Подвижные игры с правилами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- Игровые упражнения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Эл. спортивных  игр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- Спортивные праздники, досуги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- Утренняя и бодрящая    гимнастика,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физкультминутки</a:t>
                      </a:r>
                    </a:p>
                  </a:txBody>
                  <a:tcPr marL="68400" marR="68400" marT="72000" marB="0" horzOverflow="overflow"/>
                </a:tc>
              </a:tr>
            </a:tbl>
          </a:graphicData>
        </a:graphic>
      </p:graphicFrame>
      <p:pic>
        <p:nvPicPr>
          <p:cNvPr id="174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085184"/>
            <a:ext cx="2008187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068960"/>
            <a:ext cx="1512168" cy="99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700808"/>
            <a:ext cx="1008112" cy="78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ИГРОВАЯ ДЕЯТЕЛЬНОСТЬ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новых игр с экологическим (природоохранным) содержанием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Экологизация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традиционных игр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народных игр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ИГРОВАЯ ДЕЯТЕЛЬНОСТЬ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Сюжетно-ролевые игры предполагают наличие природоведческого, природоохранного или экологического содержания и существование определенных правил («Путешествие капельки»)</a:t>
            </a:r>
          </a:p>
          <a:p>
            <a:r>
              <a:rPr lang="ru-RU" dirty="0" smtClean="0"/>
              <a:t>Дидактические игры экологического содержания</a:t>
            </a:r>
          </a:p>
          <a:p>
            <a:r>
              <a:rPr lang="ru-RU" dirty="0" smtClean="0"/>
              <a:t>Интеллектуальные игры («КВН», «</a:t>
            </a:r>
            <a:r>
              <a:rPr lang="ru-RU" dirty="0" err="1" smtClean="0"/>
              <a:t>Брейн-ринг</a:t>
            </a:r>
            <a:r>
              <a:rPr lang="ru-RU" dirty="0" smtClean="0"/>
              <a:t>»)</a:t>
            </a:r>
          </a:p>
          <a:p>
            <a:r>
              <a:rPr lang="ru-RU" dirty="0" smtClean="0"/>
              <a:t>Самостоятельная игра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900igr.net/datas/ekologija/Ekologicheskie-igry/0012-012-Ekologicheskie-igry-Igry-s-pravilami-Kto-poterjals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yamac.ru/wp-content/uploads/media/%D0%98%D0%B3%D1%80%D1%8B-%D0%BF%D1%80%D0%B8%D1%80%D0%BE%D0%B4%D0%BE%D0%B2%D0%B5%D0%B4%D1%87%D0%B5%D1%81%D0%BA%D0%BE%D0%B3%D0%BE-%D1%85%D0%B0%D1%80%D0%B0%D0%BA%D1%82%D0%B5%D1%80%D0%B0--%D0%B8%D1%82%D0%BE%D0%B3%D0%BE%D0%B2%D1%8B%D0%B8%CC%86-%D0%BF%D1%80%D0%BE%D0%B5%D0%BA%D1%82-%D0%BD%D0%B0-%D0%BA%D1%83%D1%80%D1%81%D0%B0%D1%85-%D0%BF%D0%BE%D0%B2%D1%8B%D1%88%D0%B5%D0%BD%D0%B8%D1%8F-%D0%BA%D0%B2%D0%B0%D0%BB%D0%B8%D1%84%D0%B8%D0%BA%D0%B0%D1%86%D0%B8%D0%B8/imag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371423" cy="58685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fs00.infourok.ru/images/doc/318/317969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ЭКСПЕРИМЕНТИРОВАНИЕ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63272" cy="4937760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По характеру объектов, используемых в эксперименте: </a:t>
            </a:r>
          </a:p>
          <a:p>
            <a:r>
              <a:rPr lang="ru-RU" dirty="0" smtClean="0"/>
              <a:t>опыты с растениями; </a:t>
            </a:r>
          </a:p>
          <a:p>
            <a:r>
              <a:rPr lang="ru-RU" dirty="0" smtClean="0"/>
              <a:t>опыты с животными; </a:t>
            </a:r>
          </a:p>
          <a:p>
            <a:r>
              <a:rPr lang="ru-RU" dirty="0" smtClean="0"/>
              <a:t>опыты с объектами неживой природы; </a:t>
            </a:r>
          </a:p>
          <a:p>
            <a:r>
              <a:rPr lang="ru-RU" dirty="0" smtClean="0"/>
              <a:t>опыты, объектом которых является человек.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По способу применения в аудитории: </a:t>
            </a:r>
          </a:p>
          <a:p>
            <a:r>
              <a:rPr lang="ru-RU" i="1" dirty="0" smtClean="0"/>
              <a:t>демонстрационные; </a:t>
            </a:r>
          </a:p>
          <a:p>
            <a:r>
              <a:rPr lang="ru-RU" i="1" dirty="0" smtClean="0"/>
              <a:t>фронтальные.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ЭКСПЕРИМЕНТИРОВАНИЕ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63272" cy="4937760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По месту проведения опытов: </a:t>
            </a:r>
          </a:p>
          <a:p>
            <a:r>
              <a:rPr lang="ru-RU" dirty="0" smtClean="0"/>
              <a:t>в групповой комнате; -- на участке; </a:t>
            </a:r>
          </a:p>
          <a:p>
            <a:r>
              <a:rPr lang="ru-RU" dirty="0" smtClean="0"/>
              <a:t>в лесу, в поле и т.д. </a:t>
            </a:r>
          </a:p>
          <a:p>
            <a:endParaRPr lang="ru-RU" dirty="0" smtClean="0"/>
          </a:p>
          <a:p>
            <a:pPr>
              <a:buNone/>
            </a:pPr>
            <a:r>
              <a:rPr lang="ru-RU" i="1" dirty="0" smtClean="0"/>
              <a:t>По количеству детей: </a:t>
            </a:r>
          </a:p>
          <a:p>
            <a:r>
              <a:rPr lang="ru-RU" dirty="0" smtClean="0"/>
              <a:t>индивидуальные (1—4 ребенка); </a:t>
            </a:r>
          </a:p>
          <a:p>
            <a:r>
              <a:rPr lang="ru-RU" dirty="0" smtClean="0"/>
              <a:t>групповые (5—10 детей); </a:t>
            </a:r>
          </a:p>
          <a:p>
            <a:r>
              <a:rPr lang="ru-RU" dirty="0" smtClean="0"/>
              <a:t>коллективные (вся группа).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ЭКСПЕРИМЕНТИРОВАНИЕ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63272" cy="49377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 smtClean="0"/>
              <a:t>По причине их проведения: </a:t>
            </a:r>
          </a:p>
          <a:p>
            <a:r>
              <a:rPr lang="ru-RU" dirty="0" smtClean="0"/>
              <a:t>случайные; </a:t>
            </a:r>
          </a:p>
          <a:p>
            <a:r>
              <a:rPr lang="ru-RU" dirty="0" smtClean="0"/>
              <a:t>запланированные; </a:t>
            </a:r>
          </a:p>
          <a:p>
            <a:r>
              <a:rPr lang="ru-RU" dirty="0" smtClean="0"/>
              <a:t>поставленные в ответ на вопрос ребенка. </a:t>
            </a:r>
          </a:p>
          <a:p>
            <a:endParaRPr lang="ru-RU" dirty="0" smtClean="0"/>
          </a:p>
          <a:p>
            <a:pPr>
              <a:buNone/>
            </a:pPr>
            <a:r>
              <a:rPr lang="ru-RU" i="1" dirty="0" smtClean="0"/>
              <a:t>По характеру включения в педагогический процесс: </a:t>
            </a:r>
          </a:p>
          <a:p>
            <a:r>
              <a:rPr lang="ru-RU" dirty="0" smtClean="0"/>
              <a:t>эпизодические (проводимые от случая к случаю); </a:t>
            </a:r>
          </a:p>
          <a:p>
            <a:r>
              <a:rPr lang="ru-RU" dirty="0" smtClean="0"/>
              <a:t>систематические. </a:t>
            </a:r>
          </a:p>
          <a:p>
            <a:endParaRPr lang="ru-RU" dirty="0" smtClean="0"/>
          </a:p>
          <a:p>
            <a:pPr>
              <a:buNone/>
            </a:pPr>
            <a:r>
              <a:rPr lang="ru-RU" i="1" dirty="0" smtClean="0"/>
              <a:t>По продолжительности: </a:t>
            </a:r>
          </a:p>
          <a:p>
            <a:r>
              <a:rPr lang="ru-RU" dirty="0" smtClean="0"/>
              <a:t>—кратковременные (от 5 до 15 минут); </a:t>
            </a:r>
          </a:p>
          <a:p>
            <a:r>
              <a:rPr lang="ru-RU" dirty="0" smtClean="0"/>
              <a:t>—длительные (свыше 15 минут).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ЭКСПЕРИМЕНТИРОВАНИЕ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63272" cy="4937760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По количеству наблюдений за одним и тем же объектом: </a:t>
            </a:r>
          </a:p>
          <a:p>
            <a:r>
              <a:rPr lang="ru-RU" dirty="0" smtClean="0"/>
              <a:t>однократные; </a:t>
            </a:r>
          </a:p>
          <a:p>
            <a:r>
              <a:rPr lang="ru-RU" dirty="0" smtClean="0"/>
              <a:t>многократные, или циклические. </a:t>
            </a:r>
          </a:p>
          <a:p>
            <a:endParaRPr lang="ru-RU" dirty="0" smtClean="0"/>
          </a:p>
          <a:p>
            <a:pPr>
              <a:buNone/>
            </a:pPr>
            <a:r>
              <a:rPr lang="ru-RU" i="1" dirty="0" smtClean="0"/>
              <a:t>По месту в цикле: </a:t>
            </a:r>
          </a:p>
          <a:p>
            <a:r>
              <a:rPr lang="ru-RU" dirty="0" smtClean="0"/>
              <a:t>первичные; </a:t>
            </a:r>
          </a:p>
          <a:p>
            <a:r>
              <a:rPr lang="ru-RU" dirty="0" smtClean="0"/>
              <a:t>повторные; </a:t>
            </a:r>
          </a:p>
          <a:p>
            <a:r>
              <a:rPr lang="ru-RU" dirty="0" smtClean="0"/>
              <a:t>заключительные и итоговые.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ЭКСПЕРИМЕНТИРОВАНИЕ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219200"/>
            <a:ext cx="8928992" cy="52341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i="1" dirty="0" smtClean="0"/>
              <a:t>По характеру мыслительных операций: </a:t>
            </a:r>
          </a:p>
          <a:p>
            <a:r>
              <a:rPr lang="ru-RU" dirty="0" smtClean="0"/>
              <a:t>констатирующие (позволяющие увидеть какое-то одно состояние объекта или одно явление вне связи с другими объектами и явлениями); </a:t>
            </a:r>
          </a:p>
          <a:p>
            <a:r>
              <a:rPr lang="ru-RU" dirty="0" smtClean="0"/>
              <a:t>сравнительные (позволяющие увидеть динамику процесса или отметить изменения в состоянии объекта); </a:t>
            </a:r>
          </a:p>
          <a:p>
            <a:r>
              <a:rPr lang="ru-RU" dirty="0" smtClean="0"/>
              <a:t>обобщающие (эксперименты, в которых прослеживаются общие закономерности процесса, изучаемого ранее по отдельным этапам). </a:t>
            </a:r>
          </a:p>
          <a:p>
            <a:endParaRPr lang="ru-RU" dirty="0" smtClean="0"/>
          </a:p>
          <a:p>
            <a:pPr>
              <a:buNone/>
            </a:pPr>
            <a:r>
              <a:rPr lang="ru-RU" i="1" dirty="0" smtClean="0"/>
              <a:t>По характеру познавательной деятельности детей: </a:t>
            </a:r>
          </a:p>
          <a:p>
            <a:r>
              <a:rPr lang="ru-RU" dirty="0" smtClean="0"/>
              <a:t>иллюстративные (детям все известно, и эксперимент только подтверждает знакомые факты); </a:t>
            </a:r>
          </a:p>
          <a:p>
            <a:r>
              <a:rPr lang="ru-RU" dirty="0" smtClean="0"/>
              <a:t>поисковые (дети не знают заранее, каков будет результат); </a:t>
            </a:r>
          </a:p>
          <a:p>
            <a:r>
              <a:rPr lang="ru-RU" dirty="0" smtClean="0"/>
              <a:t>решение экспериментальных задач.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fs.nashaucheba.ru/tw_files2/urls_3/1295/d-1294577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81390"/>
            <a:ext cx="9252520" cy="69393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xxlbook.ru/imgh1264344.png"/>
          <p:cNvPicPr>
            <a:picLocks noChangeAspect="1" noChangeArrowheads="1"/>
          </p:cNvPicPr>
          <p:nvPr/>
        </p:nvPicPr>
        <p:blipFill>
          <a:blip r:embed="rId2" cstate="print"/>
          <a:srcRect b="6503"/>
          <a:stretch>
            <a:fillRect/>
          </a:stretch>
        </p:blipFill>
        <p:spPr bwMode="auto">
          <a:xfrm>
            <a:off x="104123" y="260648"/>
            <a:ext cx="8926286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2400"/>
            <a:ext cx="8856984" cy="7563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ЭКОЛОГИЧЕСКОЕ ОБРАЗОВАНИЕ ДОШКОЛЬНИКОВ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непрерывный процесс обучения, воспитания и развития ребенка, направленный на формирование его экологической культуры, которая проявляется в эмоционально-положительном отношении к природе, окружающему миру, в ответственном отношении к своему здоровью и состоянию окружающей среды, в соблюдении определенных моральных норм, в системе ценностных ориентаций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eduriver.ru/images/books/658/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581" y="764704"/>
            <a:ext cx="8557709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im0-tub-ru.yandex.net/i?id=9902cc71fcb99c7cf417cbef1cfe73c9&amp;n=33&amp;h=213&amp;w=4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304244" cy="3685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219200"/>
            <a:ext cx="8712968" cy="545016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системы элементарных научных экологических знаний, доступных пониманию ребенка-дошкольника (прежде всего как средства становления осознанно-правильного отношения к природе)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познавательного интереса к миру природы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первоначальных умений и навыков экологически грамотного и безопасного для природы и для самого ребенка поведения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Воспитание гуманного, эмоционально-положительного, бережного, заботливого отношения к миру природы в целом, развитие чувства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эмпатии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 объектам природы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умений и навыков наблюдений за природными объектами и явлениями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219200"/>
            <a:ext cx="8784976" cy="509012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первоначальной системы ценностных ориентаций (восприятие себя как части природы, взаимосвязи человека и природы, ценность и многообразие значений природы, ценность общения с природой)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Освоение элементарных норм поведения по отношению к природе, формирование навыков рационального природопользования в повседневной жизни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умения и желания сохранять природу и при необходимости оказывать ей помощь (уход за живыми объектами), а также навыков элементарной природоохранной деятельности в ближайшем окружении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элементарных умений предвидеть последствия некоторых своих действий по отношению к окружающей среде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РАЗЛИЧИЯ МЕЖДУ ПОДХОДАМИ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01101789"/>
              </p:ext>
            </p:extLst>
          </p:nvPr>
        </p:nvGraphicFramePr>
        <p:xfrm>
          <a:off x="457200" y="1219200"/>
          <a:ext cx="8229600" cy="4028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ЭКОЛОГИЧЕСКИЕ</a:t>
                      </a:r>
                      <a:endParaRPr lang="ru-RU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ТРАДИЦИОННЫЕ</a:t>
                      </a:r>
                      <a:endParaRPr lang="ru-RU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– часть природы (Эко – Я)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Мир для человека (Эго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Я)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Мера вещей – уникальность жизни (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биоцентризм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– мера вещей (антропоцентризм)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Согласование потребностей с экологическими требованиями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Технократический расчет пользы природы, ее утилитарная ценность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Уважение ко всем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формам жизни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– «хозяин», «царь» природы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РАЗЛИЧИЯ МЕЖДУ ПОДХОДАМИ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79512" y="1219200"/>
          <a:ext cx="8784976" cy="5125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92488"/>
                <a:gridCol w="4392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Старая (традиционная) парадигма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Новая (</a:t>
                      </a:r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биоцентрическая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) парадигма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Природа (лес) дает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нам ягоды, грибы, поэтому мы должны ее беречь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Природа – «дом» для живых существ, в том числе и для человека,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самоценность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природы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Дерево дает нам древесину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Чем ценна ель?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Сосна имеет большое народно-хозяйственное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значение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Дерево – «дом» для животных, его связь с другими растениями, значение для очищения воздуха, эстетическое, познавательное значение, роль в жизни человека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Грибы съедобные и несъедобные, ядовитые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Роль грибов в круговороте веществ (на ближайших примерах – в саду, парке, в лесу) и в жизни других организмов – связи с деревьями, животными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Помогать природе, улучшая ее, приумножать богатства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Учитывать законы природы, действовать в их рамках, помогать прежде всего организмам, которые живут в измененной среде, рядом с нами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163</TotalTime>
  <Words>1072</Words>
  <Application>Microsoft Office PowerPoint</Application>
  <PresentationFormat>Экран (4:3)</PresentationFormat>
  <Paragraphs>187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Bookman Old Style</vt:lpstr>
      <vt:lpstr>Calibri</vt:lpstr>
      <vt:lpstr>Cambria</vt:lpstr>
      <vt:lpstr>Constantia</vt:lpstr>
      <vt:lpstr>Gill Sans MT</vt:lpstr>
      <vt:lpstr>Times New Roman</vt:lpstr>
      <vt:lpstr>Wingdings</vt:lpstr>
      <vt:lpstr>Wingdings 3</vt:lpstr>
      <vt:lpstr>Начальная</vt:lpstr>
      <vt:lpstr>ЭКОЛОГИЧЕСКОЕ ОБРАЗОВАНИЕ ДОШКОЛЬНИКОВ В РАЗНЫХ ВИДАХ ДЕЯТЕЛЬНОСТИ</vt:lpstr>
      <vt:lpstr>Презентация PowerPoint</vt:lpstr>
      <vt:lpstr>ЭКОЛОГИЧЕСКОЕ ОБРАЗОВАНИЕ ДОШКОЛЬНИКОВ</vt:lpstr>
      <vt:lpstr>Презентация PowerPoint</vt:lpstr>
      <vt:lpstr>Презентация PowerPoint</vt:lpstr>
      <vt:lpstr>ЗАДАЧИ</vt:lpstr>
      <vt:lpstr>ЗАДАЧИ</vt:lpstr>
      <vt:lpstr>РАЗЛИЧИЯ МЕЖДУ ПОДХОДАМИ</vt:lpstr>
      <vt:lpstr>РАЗЛИЧИЯ МЕЖДУ ПОДХОДАМИ</vt:lpstr>
      <vt:lpstr>РАЗЛИЧИЯ МЕЖДУ ПОДХОДАМИ</vt:lpstr>
      <vt:lpstr>СИСТЕМА ЭКОЛОГИЧЕСКОГО ОБРАЗОВАНИЯ</vt:lpstr>
      <vt:lpstr>ВИДЫ ДЕЯТЕЛЬНОСТИ</vt:lpstr>
      <vt:lpstr>Основные виды и формы образовательной     деятельности воспитателя с детьми</vt:lpstr>
      <vt:lpstr>Основные виды и формы образовательной     деятельности воспитателя с детьми</vt:lpstr>
      <vt:lpstr>Основные виды и формы образовательной     деятельности воспитателя с детьми</vt:lpstr>
      <vt:lpstr>ИГРОВАЯ ДЕЯТЕЛЬНОСТЬ</vt:lpstr>
      <vt:lpstr>ИГРОВАЯ ДЕЯТЕЛЬНОСТЬ</vt:lpstr>
      <vt:lpstr>Презентация PowerPoint</vt:lpstr>
      <vt:lpstr>Презентация PowerPoint</vt:lpstr>
      <vt:lpstr>ЭКСПЕРИМЕНТИРОВАНИЕ</vt:lpstr>
      <vt:lpstr>ЭКСПЕРИМЕНТИРОВАНИЕ</vt:lpstr>
      <vt:lpstr>ЭКСПЕРИМЕНТИРОВАНИЕ</vt:lpstr>
      <vt:lpstr>ЭКСПЕРИМЕНТИРОВАНИЕ</vt:lpstr>
      <vt:lpstr>ЭКСПЕРИМЕНТИРОВАНИЕ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Гость</cp:lastModifiedBy>
  <cp:revision>20</cp:revision>
  <dcterms:created xsi:type="dcterms:W3CDTF">2015-01-28T08:56:21Z</dcterms:created>
  <dcterms:modified xsi:type="dcterms:W3CDTF">2016-11-01T05:48:28Z</dcterms:modified>
</cp:coreProperties>
</file>